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3424176-51BF-4D73-95EF-EFCBED4E7449}">
  <a:tblStyle styleId="{73424176-51BF-4D73-95EF-EFCBED4E744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3bd8c757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3bd8c757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11" Type="http://schemas.openxmlformats.org/officeDocument/2006/relationships/hyperlink" Target="https://docs.google.com/presentation/d/1DERc7t3ikQNB-87e0OoC7zCYWSRSMmP1nNwEIHS3yXQ/view" TargetMode="External"/><Relationship Id="rId10" Type="http://schemas.openxmlformats.org/officeDocument/2006/relationships/hyperlink" Target="https://docs.google.com/presentation/d/1NY29RKtf0_3ehoyGyxlmbZWTi0w-Sh50dIiF6JmLyFQ/view" TargetMode="External"/><Relationship Id="rId12" Type="http://schemas.openxmlformats.org/officeDocument/2006/relationships/hyperlink" Target="https://docs.google.com/presentation/d/1DrFGs6NyrYxrUaCk0ckc-9dQxvNvKaMcCEELqsozuLM/view" TargetMode="External"/><Relationship Id="rId9" Type="http://schemas.openxmlformats.org/officeDocument/2006/relationships/hyperlink" Target="https://docs.google.com/presentation/d/1ec7YnP1uKAXNTjI5togzH_X3wlODEzcVnmoGAxfhdqI/view" TargetMode="External"/><Relationship Id="rId5" Type="http://schemas.openxmlformats.org/officeDocument/2006/relationships/hyperlink" Target="https://docs.google.com/presentation/d/1DERc7t3ikQNB-87e0OoC7zCYWSRSMmP1nNwEIHS3yXQ/view" TargetMode="External"/><Relationship Id="rId6" Type="http://schemas.openxmlformats.org/officeDocument/2006/relationships/hyperlink" Target="https://docs.google.com/presentation/d/1gNcrC-pRtBtOzZYLXeovpHLhHWS-c-taYD_-3M78qNA/view" TargetMode="External"/><Relationship Id="rId7" Type="http://schemas.openxmlformats.org/officeDocument/2006/relationships/hyperlink" Target="https://docs.google.com/presentation/d/1K5qntv6OZkYLURwUCBkV4G50a5RKDwhpOpz80aSJUow/view" TargetMode="External"/><Relationship Id="rId8" Type="http://schemas.openxmlformats.org/officeDocument/2006/relationships/hyperlink" Target="https://docs.google.com/presentation/d/12qZA8M432UsBUPKzkR6UczL6EDQ9btQn4Hyg5DAn5RY/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docs.google.com/presentation/d/1gNcrC-pRtBtOzZYLXeovpHLhHWS-c-taYD_-3M78qNA/view" TargetMode="External"/><Relationship Id="rId6" Type="http://schemas.openxmlformats.org/officeDocument/2006/relationships/hyperlink" Target="https://docs.google.com/presentation/d/1K5qntv6OZkYLURwUCBkV4G50a5RKDwhpOpz80aSJUow/view" TargetMode="External"/><Relationship Id="rId7" Type="http://schemas.openxmlformats.org/officeDocument/2006/relationships/hyperlink" Target="https://docs.google.com/presentation/d/12qZA8M432UsBUPKzkR6UczL6EDQ9btQn4Hyg5DAn5RY/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{73424176-51BF-4D73-95EF-EFCBED4E7449}</a:tableStyleId>
              </a:tblPr>
              <a:tblGrid>
                <a:gridCol w="1633350"/>
                <a:gridCol w="4045800"/>
                <a:gridCol w="3669725"/>
              </a:tblGrid>
              <a:tr h="2517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3: India’s Fight For Independence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24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religious and political tensions shape the outcome of India’s independence movement?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624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Perspective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041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India’s Fight For Independence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Silent Discussion Sources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India’s Fight For Independence Presentation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3624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Decolonization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Vocabulary Matching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7249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416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Provide students time to preview the Topic 2 Supporting questions within the </a:t>
                      </a:r>
                      <a:r>
                        <a:rPr lang="en" sz="1200" u="sng">
                          <a:solidFill>
                            <a:schemeClr val="hlink"/>
                          </a:solidFill>
                          <a:latin typeface="Inter"/>
                          <a:ea typeface="Inter"/>
                          <a:cs typeface="Inter"/>
                          <a:sym typeface="Inter"/>
                          <a:hlinkClick r:id="rId12"/>
                        </a:rPr>
                        <a:t>Unit 9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32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3</a:t>
                      </a:r>
                      <a:r>
                        <a:rPr lang="en" sz="1200">
                          <a:solidFill>
                            <a:srgbClr val="000000"/>
                          </a:solidFill>
                          <a:latin typeface="Inter"/>
                          <a:ea typeface="Inter"/>
                          <a:cs typeface="Inter"/>
                          <a:sym typeface="Inter"/>
                        </a:rPr>
                        <a:t>: Unit </a:t>
                      </a:r>
                      <a:r>
                        <a:rPr lang="en" sz="1200">
                          <a:latin typeface="Inter"/>
                          <a:ea typeface="Inter"/>
                          <a:cs typeface="Inter"/>
                          <a:sym typeface="Inter"/>
                        </a:rPr>
                        <a:t>9</a:t>
                      </a:r>
                      <a:r>
                        <a:rPr lang="en" sz="1200">
                          <a:solidFill>
                            <a:srgbClr val="000000"/>
                          </a:solidFill>
                          <a:latin typeface="Inter"/>
                          <a:ea typeface="Inter"/>
                          <a:cs typeface="Inter"/>
                          <a:sym typeface="Inter"/>
                        </a:rPr>
                        <a:t>- Topic </a:t>
                      </a:r>
                      <a:r>
                        <a:rPr lang="en" sz="1200">
                          <a:latin typeface="Inter"/>
                          <a:ea typeface="Inter"/>
                          <a:cs typeface="Inter"/>
                          <a:sym typeface="Inter"/>
                        </a:rPr>
                        <a:t>2</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9</a:t>
                      </a:r>
                      <a:r>
                        <a:rPr lang="en" sz="1200">
                          <a:solidFill>
                            <a:srgbClr val="000000"/>
                          </a:solidFill>
                          <a:latin typeface="Inter"/>
                          <a:ea typeface="Inter"/>
                          <a:cs typeface="Inter"/>
                          <a:sym typeface="Inter"/>
                        </a:rPr>
                        <a:t>- Topic </a:t>
                      </a:r>
                      <a:r>
                        <a:rPr lang="en" sz="1200">
                          <a:latin typeface="Inter"/>
                          <a:ea typeface="Inter"/>
                          <a:cs typeface="Inter"/>
                          <a:sym typeface="Inter"/>
                        </a:rPr>
                        <a:t>2</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{73424176-51BF-4D73-95EF-EFCBED4E7449}</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3: India’s Fight For Independence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Advanced Organizer on page 1 of</a:t>
                      </a:r>
                      <a:r>
                        <a:rPr lang="en" sz="1200" u="sng">
                          <a:solidFill>
                            <a:schemeClr val="hlink"/>
                          </a:solidFill>
                          <a:latin typeface="Inter"/>
                          <a:ea typeface="Inter"/>
                          <a:cs typeface="Inter"/>
                          <a:sym typeface="Inter"/>
                          <a:hlinkClick r:id="rId5"/>
                        </a:rPr>
                        <a:t> India’s Fight For Independence Student Worksheet</a:t>
                      </a:r>
                      <a:r>
                        <a:rPr lang="en" sz="1200">
                          <a:solidFill>
                            <a:schemeClr val="dk1"/>
                          </a:solidFill>
                          <a:latin typeface="Inter"/>
                          <a:ea typeface="Inter"/>
                          <a:cs typeface="Inter"/>
                          <a:sym typeface="Inter"/>
                        </a:rPr>
                        <a:t>, walk students through the context for global decolonization efforts and specifically the path toward Indian independence. This will set the context and provide background for their analysis of sources in the next activity.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 1</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Introduce </a:t>
                      </a:r>
                      <a:r>
                        <a:rPr lang="en" sz="1200">
                          <a:latin typeface="Inter"/>
                          <a:ea typeface="Inter"/>
                          <a:cs typeface="Inter"/>
                          <a:sym typeface="Inter"/>
                        </a:rPr>
                        <a:t>the context and specific</a:t>
                      </a:r>
                      <a:r>
                        <a:rPr lang="en" sz="1200">
                          <a:latin typeface="Inter"/>
                          <a:ea typeface="Inter"/>
                          <a:cs typeface="Inter"/>
                          <a:sym typeface="Inter"/>
                        </a:rPr>
                        <a:t> efforts</a:t>
                      </a:r>
                      <a:r>
                        <a:rPr lang="en" sz="1200">
                          <a:solidFill>
                            <a:srgbClr val="000000"/>
                          </a:solidFill>
                          <a:latin typeface="Inter"/>
                          <a:ea typeface="Inter"/>
                          <a:cs typeface="Inter"/>
                          <a:sym typeface="Inter"/>
                        </a:rPr>
                        <a:t> </a:t>
                      </a:r>
                      <a:r>
                        <a:rPr lang="en" sz="1200">
                          <a:latin typeface="Inter"/>
                          <a:ea typeface="Inter"/>
                          <a:cs typeface="Inter"/>
                          <a:sym typeface="Inter"/>
                        </a:rPr>
                        <a:t>of Indian independence through the Advanced Organizer</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students to read, ask questions, and engage as you go through material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in the blank sections of the Advanced Organizer as the teacher goes through the information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ask questions, and engage with Advanced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analyze </a:t>
                      </a:r>
                      <a:r>
                        <a:rPr lang="en" sz="1200" u="sng">
                          <a:solidFill>
                            <a:schemeClr val="hlink"/>
                          </a:solidFill>
                          <a:latin typeface="Inter"/>
                          <a:ea typeface="Inter"/>
                          <a:cs typeface="Inter"/>
                          <a:sym typeface="Inter"/>
                          <a:hlinkClick r:id="rId6"/>
                        </a:rPr>
                        <a:t>primary sources</a:t>
                      </a:r>
                      <a:r>
                        <a:rPr lang="en" sz="1200">
                          <a:solidFill>
                            <a:schemeClr val="dk1"/>
                          </a:solidFill>
                          <a:latin typeface="Inter"/>
                          <a:ea typeface="Inter"/>
                          <a:cs typeface="Inter"/>
                          <a:sym typeface="Inter"/>
                        </a:rPr>
                        <a:t> that illustrate various perspectives Indian independence by engaging in a silent discussion. Set up 6 stations in the classroom for students to engage in a silent discussion. Consider creating two duplicate sets of stations to limit the number of students at each station at a time. Using the </a:t>
                      </a:r>
                      <a:r>
                        <a:rPr lang="en" sz="1200" u="sng">
                          <a:solidFill>
                            <a:schemeClr val="hlink"/>
                          </a:solidFill>
                          <a:latin typeface="Inter"/>
                          <a:ea typeface="Inter"/>
                          <a:cs typeface="Inter"/>
                          <a:sym typeface="Inter"/>
                          <a:hlinkClick r:id="rId7"/>
                        </a:rPr>
                        <a:t>Silent Discussion Guide Presentation</a:t>
                      </a:r>
                      <a:r>
                        <a:rPr lang="en" sz="1200">
                          <a:solidFill>
                            <a:schemeClr val="dk1"/>
                          </a:solidFill>
                          <a:latin typeface="Inter"/>
                          <a:ea typeface="Inter"/>
                          <a:cs typeface="Inter"/>
                          <a:sym typeface="Inter"/>
                        </a:rPr>
                        <a:t>, explain the process and expectations. Leave the final slide up so students can view the various writing options. Students will answer one of the prompts on a sticky note and post it on the chart paper.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Set up classroom </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latin typeface="Inter"/>
                          <a:ea typeface="Inter"/>
                          <a:cs typeface="Inter"/>
                          <a:sym typeface="Inter"/>
                        </a:rPr>
                        <a:t>6</a:t>
                      </a:r>
                      <a:r>
                        <a:rPr lang="en" sz="1200">
                          <a:solidFill>
                            <a:srgbClr val="000000"/>
                          </a:solidFill>
                          <a:latin typeface="Inter"/>
                          <a:ea typeface="Inter"/>
                          <a:cs typeface="Inter"/>
                          <a:sym typeface="Inter"/>
                        </a:rPr>
                        <a:t> large sheets of paper spaced throughout the classroom at each station</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5-6 copies of the same source per station</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A set of sticky notes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expectations and writing options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 and timing (5 mins per station suggested)</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timing and redirect students </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At the end, facilitate a verbal reflection</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questions about activity before beginning</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reflect, and write at each station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Participate verbally in informal class reflection</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{73424176-51BF-4D73-95EF-EFCBED4E7449}</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3: India’s Fight For Independence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lesson will end by having students read a primary source by Gandhi and consider the influences on his perspective.This will be completed with a formative assessment.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2-4 (or guide to Thinking Nation platform)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 - </a:t>
                      </a:r>
                      <a:r>
                        <a:rPr lang="en" sz="1200">
                          <a:latin typeface="Inter"/>
                          <a:ea typeface="Inter"/>
                          <a:cs typeface="Inter"/>
                          <a:sym typeface="Inter"/>
                        </a:rPr>
                        <a:t>Gandhi</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STANDARD(S)</a:t>
                      </a:r>
                      <a:endParaRPr b="1">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2.74 Evaluate the campaign for Independence in India and the factors that led to the establishment of Indian sovereignty, including the reasons for and impact of the Partition of India.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2.79 Evaluate the efficacy of the ideologies and methodologies of at least three nationalist leaders, including Mahatma Gandhi and Ho Chi Minh.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1000"/>
                        </a:spcAft>
                        <a:buClr>
                          <a:schemeClr val="dk1"/>
                        </a:buClr>
                        <a:buSzPts val="1100"/>
                        <a:buFont typeface="Arial"/>
                        <a:buNone/>
                      </a:pPr>
                      <a:r>
                        <a:rPr lang="en" sz="1200">
                          <a:solidFill>
                            <a:schemeClr val="dk1"/>
                          </a:solidFill>
                          <a:latin typeface="Inter"/>
                          <a:ea typeface="Inter"/>
                          <a:cs typeface="Inter"/>
                          <a:sym typeface="Inter"/>
                        </a:rPr>
                        <a:t>2.85 Analyze economic exploitation during the Cold War and decolonization eras, and evaluate the efficacy of different forms of resistance.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Cold War &amp; Global Transformations: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